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02" r:id="rId3"/>
    <p:sldId id="257" r:id="rId4"/>
    <p:sldId id="266" r:id="rId5"/>
    <p:sldId id="273" r:id="rId6"/>
    <p:sldId id="304" r:id="rId7"/>
    <p:sldId id="305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71" r:id="rId20"/>
    <p:sldId id="372" r:id="rId21"/>
    <p:sldId id="370" r:id="rId22"/>
    <p:sldId id="373" r:id="rId23"/>
    <p:sldId id="374" r:id="rId24"/>
    <p:sldId id="281" r:id="rId25"/>
  </p:sldIdLst>
  <p:sldSz cx="12192000" cy="6858000"/>
  <p:notesSz cx="6858000" cy="9144000"/>
  <p:embeddedFontLst>
    <p:embeddedFont>
      <p:font typeface="汉仪文黑-55简" panose="00020600040101010101" charset="-122"/>
      <p:regular r:id="rId31"/>
    </p:embeddedFont>
    <p:embeddedFont>
      <p:font typeface="汉仪颜楷简" panose="00020600040101010101" charset="-122"/>
      <p:regular r:id="rId32"/>
    </p:embeddedFont>
    <p:embeddedFont>
      <p:font typeface="华文中宋" panose="02010600040101010101" charset="-122"/>
      <p:regular r:id="rId33"/>
    </p:embeddedFont>
    <p:embeddedFont>
      <p:font typeface="汉仪中黑简" panose="02010600000101010101" charset="-122"/>
      <p:regular r:id="rId34"/>
    </p:embeddedFont>
    <p:embeddedFont>
      <p:font typeface="微软雅黑" panose="020B0503020204020204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37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22"/>
        <p:guide pos="379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36.xml"/><Relationship Id="rId4" Type="http://schemas.openxmlformats.org/officeDocument/2006/relationships/slide" Target="slides/slide2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openxmlformats.org/officeDocument/2006/relationships/image" Target="../media/image3.jpe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18.png"/><Relationship Id="rId1" Type="http://schemas.openxmlformats.org/officeDocument/2006/relationships/tags" Target="../tags/tag88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2.xml"/><Relationship Id="rId4" Type="http://schemas.openxmlformats.org/officeDocument/2006/relationships/image" Target="../media/image20.png"/><Relationship Id="rId3" Type="http://schemas.openxmlformats.org/officeDocument/2006/relationships/tags" Target="../tags/tag91.xml"/><Relationship Id="rId2" Type="http://schemas.openxmlformats.org/officeDocument/2006/relationships/image" Target="../media/image19.png"/><Relationship Id="rId1" Type="http://schemas.openxmlformats.org/officeDocument/2006/relationships/tags" Target="../tags/tag90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5.xml"/><Relationship Id="rId4" Type="http://schemas.openxmlformats.org/officeDocument/2006/relationships/image" Target="../media/image22.png"/><Relationship Id="rId3" Type="http://schemas.openxmlformats.org/officeDocument/2006/relationships/tags" Target="../tags/tag94.xml"/><Relationship Id="rId2" Type="http://schemas.openxmlformats.org/officeDocument/2006/relationships/image" Target="../media/image21.png"/><Relationship Id="rId1" Type="http://schemas.openxmlformats.org/officeDocument/2006/relationships/tags" Target="../tags/tag9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4" Type="http://schemas.openxmlformats.org/officeDocument/2006/relationships/image" Target="../media/image24.png"/><Relationship Id="rId3" Type="http://schemas.openxmlformats.org/officeDocument/2006/relationships/tags" Target="../tags/tag97.xml"/><Relationship Id="rId2" Type="http://schemas.openxmlformats.org/officeDocument/2006/relationships/image" Target="../media/image23.png"/><Relationship Id="rId1" Type="http://schemas.openxmlformats.org/officeDocument/2006/relationships/tags" Target="../tags/tag9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image" Target="../media/image25.png"/><Relationship Id="rId1" Type="http://schemas.openxmlformats.org/officeDocument/2006/relationships/tags" Target="../tags/tag9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4" Type="http://schemas.openxmlformats.org/officeDocument/2006/relationships/image" Target="../media/image27.png"/><Relationship Id="rId3" Type="http://schemas.openxmlformats.org/officeDocument/2006/relationships/tags" Target="../tags/tag102.xml"/><Relationship Id="rId2" Type="http://schemas.openxmlformats.org/officeDocument/2006/relationships/image" Target="../media/image26.png"/><Relationship Id="rId1" Type="http://schemas.openxmlformats.org/officeDocument/2006/relationships/tags" Target="../tags/tag10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7.xml"/><Relationship Id="rId6" Type="http://schemas.openxmlformats.org/officeDocument/2006/relationships/image" Target="../media/image30.png"/><Relationship Id="rId5" Type="http://schemas.openxmlformats.org/officeDocument/2006/relationships/tags" Target="../tags/tag106.xml"/><Relationship Id="rId4" Type="http://schemas.openxmlformats.org/officeDocument/2006/relationships/image" Target="../media/image29.png"/><Relationship Id="rId3" Type="http://schemas.openxmlformats.org/officeDocument/2006/relationships/tags" Target="../tags/tag105.xml"/><Relationship Id="rId2" Type="http://schemas.openxmlformats.org/officeDocument/2006/relationships/image" Target="../media/image28.png"/><Relationship Id="rId1" Type="http://schemas.openxmlformats.org/officeDocument/2006/relationships/tags" Target="../tags/tag10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0.xml"/><Relationship Id="rId4" Type="http://schemas.openxmlformats.org/officeDocument/2006/relationships/image" Target="../media/image32.png"/><Relationship Id="rId3" Type="http://schemas.openxmlformats.org/officeDocument/2006/relationships/tags" Target="../tags/tag109.xml"/><Relationship Id="rId2" Type="http://schemas.openxmlformats.org/officeDocument/2006/relationships/image" Target="../media/image31.png"/><Relationship Id="rId1" Type="http://schemas.openxmlformats.org/officeDocument/2006/relationships/tags" Target="../tags/tag10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image" Target="../media/image35.png"/><Relationship Id="rId5" Type="http://schemas.openxmlformats.org/officeDocument/2006/relationships/tags" Target="../tags/tag113.xml"/><Relationship Id="rId4" Type="http://schemas.openxmlformats.org/officeDocument/2006/relationships/image" Target="../media/image34.png"/><Relationship Id="rId3" Type="http://schemas.openxmlformats.org/officeDocument/2006/relationships/tags" Target="../tags/tag112.xml"/><Relationship Id="rId2" Type="http://schemas.openxmlformats.org/officeDocument/2006/relationships/image" Target="../media/image33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17.xml"/><Relationship Id="rId1" Type="http://schemas.openxmlformats.org/officeDocument/2006/relationships/tags" Target="../tags/tag11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123.xml"/><Relationship Id="rId7" Type="http://schemas.openxmlformats.org/officeDocument/2006/relationships/image" Target="../media/image37.png"/><Relationship Id="rId6" Type="http://schemas.openxmlformats.org/officeDocument/2006/relationships/tags" Target="../tags/tag122.xml"/><Relationship Id="rId5" Type="http://schemas.openxmlformats.org/officeDocument/2006/relationships/image" Target="../media/image36.png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5.xml"/><Relationship Id="rId11" Type="http://schemas.openxmlformats.org/officeDocument/2006/relationships/image" Target="../media/image39.png"/><Relationship Id="rId10" Type="http://schemas.openxmlformats.org/officeDocument/2006/relationships/tags" Target="../tags/tag124.xml"/><Relationship Id="rId1" Type="http://schemas.openxmlformats.org/officeDocument/2006/relationships/tags" Target="../tags/tag1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7.xml"/><Relationship Id="rId2" Type="http://schemas.openxmlformats.org/officeDocument/2006/relationships/image" Target="../media/image40.png"/><Relationship Id="rId1" Type="http://schemas.openxmlformats.org/officeDocument/2006/relationships/tags" Target="../tags/tag12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9.xml"/><Relationship Id="rId2" Type="http://schemas.openxmlformats.org/officeDocument/2006/relationships/image" Target="../media/image41.png"/><Relationship Id="rId1" Type="http://schemas.openxmlformats.org/officeDocument/2006/relationships/tags" Target="../tags/tag12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2" Type="http://schemas.openxmlformats.org/officeDocument/2006/relationships/image" Target="../media/image42.png"/><Relationship Id="rId1" Type="http://schemas.openxmlformats.org/officeDocument/2006/relationships/tags" Target="../tags/tag130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5.xml"/><Relationship Id="rId4" Type="http://schemas.openxmlformats.org/officeDocument/2006/relationships/image" Target="../media/image1.png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4.png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image" Target="../media/image8.png"/><Relationship Id="rId7" Type="http://schemas.openxmlformats.org/officeDocument/2006/relationships/tags" Target="../tags/tag72.xml"/><Relationship Id="rId6" Type="http://schemas.openxmlformats.org/officeDocument/2006/relationships/image" Target="../media/image7.png"/><Relationship Id="rId5" Type="http://schemas.openxmlformats.org/officeDocument/2006/relationships/tags" Target="../tags/tag71.xml"/><Relationship Id="rId4" Type="http://schemas.openxmlformats.org/officeDocument/2006/relationships/image" Target="../media/image6.png"/><Relationship Id="rId3" Type="http://schemas.openxmlformats.org/officeDocument/2006/relationships/tags" Target="../tags/tag70.xml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image" Target="../media/image10.png"/><Relationship Id="rId3" Type="http://schemas.openxmlformats.org/officeDocument/2006/relationships/tags" Target="../tags/tag76.xml"/><Relationship Id="rId2" Type="http://schemas.openxmlformats.org/officeDocument/2006/relationships/image" Target="../media/image9.png"/><Relationship Id="rId1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1.xml"/><Relationship Id="rId6" Type="http://schemas.openxmlformats.org/officeDocument/2006/relationships/image" Target="../media/image13.png"/><Relationship Id="rId5" Type="http://schemas.openxmlformats.org/officeDocument/2006/relationships/tags" Target="../tags/tag80.xml"/><Relationship Id="rId4" Type="http://schemas.openxmlformats.org/officeDocument/2006/relationships/image" Target="../media/image12.png"/><Relationship Id="rId3" Type="http://schemas.openxmlformats.org/officeDocument/2006/relationships/tags" Target="../tags/tag79.xml"/><Relationship Id="rId2" Type="http://schemas.openxmlformats.org/officeDocument/2006/relationships/image" Target="../media/image11.png"/><Relationship Id="rId1" Type="http://schemas.openxmlformats.org/officeDocument/2006/relationships/tags" Target="../tags/tag7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4" Type="http://schemas.openxmlformats.org/officeDocument/2006/relationships/image" Target="../media/image15.png"/><Relationship Id="rId3" Type="http://schemas.openxmlformats.org/officeDocument/2006/relationships/tags" Target="../tags/tag83.xml"/><Relationship Id="rId2" Type="http://schemas.openxmlformats.org/officeDocument/2006/relationships/image" Target="../media/image14.png"/><Relationship Id="rId1" Type="http://schemas.openxmlformats.org/officeDocument/2006/relationships/tags" Target="../tags/tag8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7.xml"/><Relationship Id="rId4" Type="http://schemas.openxmlformats.org/officeDocument/2006/relationships/image" Target="../media/image17.png"/><Relationship Id="rId3" Type="http://schemas.openxmlformats.org/officeDocument/2006/relationships/tags" Target="../tags/tag86.xml"/><Relationship Id="rId2" Type="http://schemas.openxmlformats.org/officeDocument/2006/relationships/image" Target="../media/image16.png"/><Relationship Id="rId1" Type="http://schemas.openxmlformats.org/officeDocument/2006/relationships/tags" Target="../tags/tag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383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8000" y="620395"/>
            <a:ext cx="11178540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965450" y="1828165"/>
            <a:ext cx="384683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1500" b="1" dirty="0">
                <a:cs typeface="+mn-ea"/>
                <a:sym typeface="+mn-ea"/>
              </a:rPr>
              <a:t>VM1</a:t>
            </a:r>
            <a:endParaRPr lang="en-US" altLang="zh-CN" sz="11500" b="1" dirty="0"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24885" y="4546600"/>
            <a:ext cx="1938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 </a:t>
            </a:r>
            <a:r>
              <a:rPr lang="zh-CN" sz="160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常欣海</a:t>
            </a:r>
            <a:r>
              <a:rPr lang="en-US" altLang="zh-CN" sz="160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 </a:t>
            </a:r>
            <a:r>
              <a:rPr lang="zh-CN" altLang="en-US" sz="160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元培学院</a:t>
            </a:r>
            <a:r>
              <a:rPr lang="en-US" altLang="zh-CN" sz="160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       </a:t>
            </a:r>
            <a:endParaRPr lang="en-US" altLang="zh-CN" sz="1600">
              <a:solidFill>
                <a:schemeClr val="bg1">
                  <a:lumMod val="75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1050" y="4595495"/>
            <a:ext cx="2217420" cy="401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343435383232383b333633323435343bc8c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45510" y="4676775"/>
            <a:ext cx="238760" cy="238760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3185818" y="3895418"/>
            <a:ext cx="2776855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spc="100" dirty="0">
                <a:solidFill>
                  <a:schemeClr val="tx1"/>
                </a:solidFill>
                <a:cs typeface="+mn-ea"/>
                <a:sym typeface="+mn-lt"/>
              </a:rPr>
              <a:t>计算机系统讨论班</a:t>
            </a:r>
            <a:r>
              <a:rPr lang="en-US" altLang="zh-CN" b="1" spc="100" dirty="0">
                <a:solidFill>
                  <a:schemeClr val="tx1"/>
                </a:solidFill>
                <a:cs typeface="+mn-ea"/>
                <a:sym typeface="+mn-lt"/>
              </a:rPr>
              <a:t>-</a:t>
            </a:r>
            <a:r>
              <a:rPr lang="zh-CN" altLang="en-US" b="1" spc="100" dirty="0">
                <a:solidFill>
                  <a:schemeClr val="tx1"/>
                </a:solidFill>
                <a:cs typeface="+mn-ea"/>
                <a:sym typeface="+mn-lt"/>
              </a:rPr>
              <a:t>回课 </a:t>
            </a:r>
            <a:endParaRPr lang="zh-CN" altLang="en-US" b="1" spc="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02550" y="1670050"/>
            <a:ext cx="2961640" cy="38766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4519449" y="608693"/>
            <a:ext cx="336931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VM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作为缓存的工具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03655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61822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560955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250950" y="1170940"/>
            <a:ext cx="263207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缓存：分配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页面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38145" y="2131060"/>
            <a:ext cx="6315075" cy="32613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4519449" y="608693"/>
            <a:ext cx="336931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VM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作为缓存的工具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03655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61822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560955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250950" y="1170940"/>
            <a:ext cx="263207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其他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6105" y="1511300"/>
            <a:ext cx="1189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效率保证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7745" y="2146300"/>
            <a:ext cx="5427345" cy="3896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6130" y="2832735"/>
            <a:ext cx="5240020" cy="27057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71750" y="2302510"/>
            <a:ext cx="131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替换策略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4089052" y="608693"/>
            <a:ext cx="413131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VM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作为内存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管理的工具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443882" y="879844"/>
            <a:ext cx="62039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24484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205990" y="1331595"/>
            <a:ext cx="7779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操作系统位每个进程提供一个独立的页表，也即一个独立的虚拟地址空间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79520" y="1879600"/>
            <a:ext cx="4749800" cy="2352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74545" y="4411345"/>
            <a:ext cx="8832215" cy="14706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4089052" y="608693"/>
            <a:ext cx="413131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VM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作为内存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保护的工具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443882" y="879844"/>
            <a:ext cx="62039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24484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6650" y="2316480"/>
            <a:ext cx="5998210" cy="30092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11395" y="1470025"/>
            <a:ext cx="2952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直接利用PTE实现内存保护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91705" y="2955290"/>
            <a:ext cx="4262755" cy="19431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5253007" y="608693"/>
            <a:ext cx="1686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地址翻译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163087" y="879844"/>
            <a:ext cx="62039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40880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560955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250950" y="1170940"/>
            <a:ext cx="263207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缓存：符号表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7985" y="1880870"/>
            <a:ext cx="6755130" cy="4168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5253007" y="608693"/>
            <a:ext cx="1686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地址翻译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163087" y="879844"/>
            <a:ext cx="62039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40880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560955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250950" y="1170940"/>
            <a:ext cx="263207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缓存：宏观理解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66285" y="1285875"/>
            <a:ext cx="43719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考虑一个有SRAM高速缓存和VM的系统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0950" y="2719070"/>
            <a:ext cx="9759315" cy="3229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35775" y="1788160"/>
            <a:ext cx="4610735" cy="20046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5253007" y="608693"/>
            <a:ext cx="1686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地址翻译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163087" y="879844"/>
            <a:ext cx="62039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40880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1805940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511300" y="1170940"/>
            <a:ext cx="311086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缓存：页表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-2658" r="12412"/>
          <a:stretch>
            <a:fillRect/>
          </a:stretch>
        </p:blipFill>
        <p:spPr>
          <a:xfrm>
            <a:off x="1088390" y="2779395"/>
            <a:ext cx="3320415" cy="1569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2330" y="2321560"/>
            <a:ext cx="1361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基本步骤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05960" y="2117090"/>
            <a:ext cx="25050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PTE hit：</a:t>
            </a:r>
            <a:r>
              <a:rPr lang="zh-CN" altLang="en-US"/>
              <a:t>存在物理页缓存了该虚拟页，即MM中有Disk的缓存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99275" y="1688465"/>
            <a:ext cx="4450080" cy="19742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521835" y="4004310"/>
            <a:ext cx="23939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PTE miss</a:t>
            </a:r>
            <a:r>
              <a:rPr lang="zh-CN" altLang="en-US"/>
              <a:t>：不存在物理页缓存了该虚拟页，触发page fault更新MM中的物理页（该过程对地址翻译隐藏）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99275" y="3776345"/>
            <a:ext cx="4433570" cy="21056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5253007" y="608693"/>
            <a:ext cx="1686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地址翻译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163087" y="879844"/>
            <a:ext cx="62039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40880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694940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511300" y="1170940"/>
            <a:ext cx="311086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缓存：页表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+Cache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01240" y="1891030"/>
            <a:ext cx="76473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基本步骤不变，Cache实现所有数据的缓存（该过程对地址翻译隐藏）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41600" y="2426335"/>
            <a:ext cx="6775450" cy="2379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75485" y="4973320"/>
            <a:ext cx="9237980" cy="1117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5253007" y="608693"/>
            <a:ext cx="1686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地址翻译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163087" y="879844"/>
            <a:ext cx="62039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40880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132330" y="2321560"/>
            <a:ext cx="1361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基本步骤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53635" y="2117090"/>
            <a:ext cx="23926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TLB hit</a:t>
            </a:r>
            <a:r>
              <a:rPr lang="zh-CN" altLang="en-US"/>
              <a:t>：TLB中缓存了该VPN对应的PTE，所有地址翻译都在MMU中快速实现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69510" y="4004310"/>
            <a:ext cx="21609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TLB miss：</a:t>
            </a:r>
            <a:r>
              <a:rPr lang="zh-CN" altLang="en-US"/>
              <a:t>MMU访问L1 Cache取出相应的PTE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2325" y="2947670"/>
            <a:ext cx="3586480" cy="12433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0920" y="1035685"/>
            <a:ext cx="3239135" cy="25025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60920" y="3693795"/>
            <a:ext cx="3361055" cy="2602865"/>
          </a:xfrm>
          <a:prstGeom prst="rect">
            <a:avLst/>
          </a:prstGeom>
        </p:spPr>
      </p:pic>
      <p:cxnSp>
        <p:nvCxnSpPr>
          <p:cNvPr id="22" name="直接连接符 21"/>
          <p:cNvCxnSpPr/>
          <p:nvPr>
            <p:custDataLst>
              <p:tags r:id="rId7"/>
            </p:custDataLst>
          </p:nvPr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>
            <a:off x="1329055" y="1170940"/>
            <a:ext cx="3423920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 descr="7b0a20202020227461726765744d6f64756c65223a202270726f636573734f6e6c696e65466f6e7473220a7d0a"/>
          <p:cNvSpPr txBox="1"/>
          <p:nvPr>
            <p:custDataLst>
              <p:tags r:id="rId9"/>
            </p:custDataLst>
          </p:nvPr>
        </p:nvSpPr>
        <p:spPr>
          <a:xfrm>
            <a:off x="1511300" y="1170940"/>
            <a:ext cx="311086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缓存：页表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+TLB+Cache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5253007" y="608693"/>
            <a:ext cx="1686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地址翻译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163087" y="879844"/>
            <a:ext cx="62039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40880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456815" y="2014855"/>
            <a:ext cx="1361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基本步骤</a:t>
            </a:r>
            <a:endParaRPr lang="zh-CN" altLang="en-US"/>
          </a:p>
        </p:txBody>
      </p:sp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329055" y="1170940"/>
            <a:ext cx="3747135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 descr="7b0a20202020227461726765744d6f64756c65223a202270726f636573734f6e6c696e65466f6e7473220a7d0a"/>
          <p:cNvSpPr txBox="1"/>
          <p:nvPr>
            <p:custDataLst>
              <p:tags r:id="rId3"/>
            </p:custDataLst>
          </p:nvPr>
        </p:nvSpPr>
        <p:spPr>
          <a:xfrm>
            <a:off x="1511300" y="1170940"/>
            <a:ext cx="35655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多级页表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+TLB+Cache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29055" y="2567940"/>
            <a:ext cx="3448050" cy="121475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368290" y="4312285"/>
            <a:ext cx="15709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TWU</a:t>
            </a:r>
            <a:r>
              <a:rPr lang="zh-CN" altLang="en-US"/>
              <a:t>：Table Walking Unit</a:t>
            </a:r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30085" y="1106170"/>
            <a:ext cx="4114165" cy="26765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691505" y="2473960"/>
            <a:ext cx="1247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多级页表</a:t>
            </a:r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030085" y="3782695"/>
            <a:ext cx="4246880" cy="24117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07745" y="4058920"/>
            <a:ext cx="4095750" cy="19812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0"/>
            <a:ext cx="4145280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39085" y="620395"/>
            <a:ext cx="884745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919605" y="2503170"/>
            <a:ext cx="1939290" cy="193929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532890" y="2162810"/>
            <a:ext cx="2647315" cy="264731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0" b="1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rPr>
              <a:t>目录</a:t>
            </a:r>
            <a:endParaRPr lang="zh-CN" altLang="en-US" sz="6000" b="1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784369" y="1059815"/>
            <a:ext cx="6244964" cy="5651500"/>
            <a:chOff x="10578" y="314"/>
            <a:chExt cx="6304" cy="8900"/>
          </a:xfrm>
        </p:grpSpPr>
        <p:sp>
          <p:nvSpPr>
            <p:cNvPr id="8" name="TextBox 1"/>
            <p:cNvSpPr txBox="1"/>
            <p:nvPr/>
          </p:nvSpPr>
          <p:spPr>
            <a:xfrm>
              <a:off x="11305" y="314"/>
              <a:ext cx="4968" cy="1485"/>
            </a:xfrm>
            <a:prstGeom prst="rect">
              <a:avLst/>
            </a:prstGeom>
            <a:noFill/>
          </p:spPr>
          <p:txBody>
            <a:bodyPr wrap="square" lIns="81614" tIns="40807" rIns="81614" bIns="40807" rtlCol="0">
              <a:spAutoFit/>
            </a:bodyPr>
            <a:p>
              <a:pPr algn="l">
                <a:buClrTx/>
                <a:buSzTx/>
                <a:buFontTx/>
                <a:buNone/>
              </a:pPr>
              <a:r>
                <a:rPr lang="en-US" altLang="zh-CN" sz="3200" b="1" dirty="0">
                  <a:solidFill>
                    <a:schemeClr val="tx1"/>
                  </a:solidFill>
                  <a:latin typeface="汉仪颜楷简" panose="00020600040101010101" charset="-122"/>
                  <a:ea typeface="汉仪颜楷简" panose="00020600040101010101" charset="-122"/>
                </a:rPr>
                <a:t>VM</a:t>
              </a:r>
              <a:r>
                <a:rPr lang="zh-CN" altLang="en-US" sz="3200" b="1" dirty="0">
                  <a:solidFill>
                    <a:schemeClr val="tx1"/>
                  </a:solidFill>
                  <a:latin typeface="汉仪颜楷简" panose="00020600040101010101" charset="-122"/>
                  <a:ea typeface="汉仪颜楷简" panose="00020600040101010101" charset="-122"/>
                </a:rPr>
                <a:t>的基本概念和思想</a:t>
              </a:r>
              <a:endParaRPr lang="zh-CN" altLang="en-US" sz="3200" b="1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endParaRPr>
            </a:p>
            <a:p>
              <a:pPr algn="l">
                <a:buClrTx/>
                <a:buSzTx/>
                <a:buFontTx/>
                <a:buNone/>
              </a:pPr>
              <a:endParaRPr lang="zh-CN" altLang="en-US" sz="24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305" y="1629"/>
              <a:ext cx="5577" cy="3230"/>
            </a:xfrm>
            <a:prstGeom prst="rect">
              <a:avLst/>
            </a:prstGeom>
            <a:noFill/>
          </p:spPr>
          <p:txBody>
            <a:bodyPr wrap="square" lIns="81614" tIns="40807" rIns="81614" bIns="40807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3200" b="1" dirty="0">
                  <a:latin typeface="汉仪颜楷简" panose="00020600040101010101" charset="-122"/>
                  <a:ea typeface="汉仪颜楷简" panose="00020600040101010101" charset="-122"/>
                  <a:sym typeface="+mn-ea"/>
                </a:rPr>
                <a:t>VM</a:t>
              </a:r>
              <a:r>
                <a:rPr lang="zh-CN" altLang="en-US" sz="3200" b="1" dirty="0">
                  <a:latin typeface="汉仪颜楷简" panose="00020600040101010101" charset="-122"/>
                  <a:ea typeface="汉仪颜楷简" panose="00020600040101010101" charset="-122"/>
                  <a:sym typeface="+mn-ea"/>
                </a:rPr>
                <a:t>作为</a:t>
              </a:r>
              <a:r>
                <a:rPr lang="zh-CN" altLang="en-US" sz="3200" b="1" dirty="0">
                  <a:latin typeface="汉仪颜楷简" panose="00020600040101010101" charset="-122"/>
                  <a:ea typeface="汉仪颜楷简" panose="00020600040101010101" charset="-122"/>
                  <a:sym typeface="+mn-ea"/>
                </a:rPr>
                <a:t>工具</a:t>
              </a:r>
              <a:endParaRPr lang="zh-CN" altLang="en-US" sz="3200" b="1" dirty="0">
                <a:latin typeface="汉仪颜楷简" panose="00020600040101010101" charset="-122"/>
                <a:ea typeface="汉仪颜楷简" panose="00020600040101010101" charset="-122"/>
                <a:sym typeface="+mn-ea"/>
              </a:endParaRPr>
            </a:p>
            <a:p>
              <a:pPr algn="l">
                <a:buClrTx/>
                <a:buSzTx/>
                <a:buFontTx/>
                <a:buNone/>
              </a:pPr>
              <a:r>
                <a:rPr lang="en-US" altLang="zh-CN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-VM作为缓存的工具</a:t>
              </a:r>
              <a:endPara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endParaRPr>
            </a:p>
            <a:p>
              <a:pPr algn="l">
                <a:buClrTx/>
                <a:buSzTx/>
                <a:buFontTx/>
                <a:buNone/>
              </a:pPr>
              <a:r>
                <a:rPr lang="en-US" altLang="zh-CN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-VM作为内存管理的工具</a:t>
              </a:r>
              <a:endPara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endParaRPr>
            </a:p>
            <a:p>
              <a:pPr algn="l">
                <a:buClrTx/>
                <a:buSzTx/>
                <a:buFontTx/>
                <a:buNone/>
              </a:pPr>
              <a:r>
                <a:rPr lang="en-US" altLang="zh-CN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-</a:t>
              </a:r>
              <a:r>
                <a:rPr lang="zh-CN" altLang="en-US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VM作为内存保护的工具</a:t>
              </a:r>
              <a:endPara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endParaRPr>
            </a:p>
            <a:p>
              <a:pPr algn="l">
                <a:buClrTx/>
                <a:buSzTx/>
                <a:buFontTx/>
              </a:pPr>
              <a:endParaRPr lang="zh-CN" altLang="en-US" sz="2400" dirty="0">
                <a:solidFill>
                  <a:schemeClr val="tx1"/>
                </a:solidFill>
                <a:latin typeface="Cambria" panose="02040503050406030204" charset="0"/>
                <a:ea typeface="汉仪颜楷简" panose="00020600040101010101" charset="-122"/>
                <a:cs typeface="Cambria" panose="02040503050406030204" charset="0"/>
                <a:sym typeface="Wingdings" panose="05000000000000000000" pitchFamily="2" charset="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304" y="4627"/>
              <a:ext cx="4201" cy="4587"/>
            </a:xfrm>
            <a:prstGeom prst="rect">
              <a:avLst/>
            </a:prstGeom>
            <a:noFill/>
          </p:spPr>
          <p:txBody>
            <a:bodyPr wrap="square" lIns="81614" tIns="40807" rIns="81614" bIns="40807" rtlCol="0">
              <a:spAutoFit/>
            </a:bodyPr>
            <a:p>
              <a:r>
                <a:rPr lang="zh-CN" altLang="en-US" sz="3200" b="1" dirty="0">
                  <a:solidFill>
                    <a:schemeClr val="tx1"/>
                  </a:solidFill>
                  <a:latin typeface="汉仪颜楷简" panose="00020600040101010101" charset="-122"/>
                  <a:ea typeface="汉仪颜楷简" panose="00020600040101010101" charset="-122"/>
                </a:rPr>
                <a:t>地址</a:t>
              </a:r>
              <a:r>
                <a:rPr lang="zh-CN" altLang="en-US" sz="3200" b="1" dirty="0">
                  <a:solidFill>
                    <a:schemeClr val="tx1"/>
                  </a:solidFill>
                  <a:latin typeface="汉仪颜楷简" panose="00020600040101010101" charset="-122"/>
                  <a:ea typeface="汉仪颜楷简" panose="00020600040101010101" charset="-122"/>
                </a:rPr>
                <a:t>翻译</a:t>
              </a:r>
              <a:endParaRPr lang="zh-CN" altLang="en-US" sz="3200" b="1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endParaRPr>
            </a:p>
            <a:p>
              <a:pPr algn="l">
                <a:buClrTx/>
                <a:buSzTx/>
                <a:buFontTx/>
                <a:buNone/>
              </a:pPr>
              <a:r>
                <a:rPr lang="en-US" altLang="zh-CN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-</a:t>
              </a:r>
              <a:r>
                <a:rPr lang="zh-CN" altLang="en-US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宏观理解</a:t>
              </a:r>
              <a:endParaRPr lang="en-US" altLang="zh-CN" sz="24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endParaRPr>
            </a:p>
            <a:p>
              <a:pPr algn="l">
                <a:buClrTx/>
                <a:buSzTx/>
                <a:buFontTx/>
                <a:buNone/>
              </a:pPr>
              <a:r>
                <a:rPr lang="en-US" altLang="zh-CN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-</a:t>
              </a:r>
              <a:r>
                <a:rPr lang="en-US" altLang="zh-CN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页表</a:t>
              </a:r>
              <a:endPara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endParaRPr>
            </a:p>
            <a:p>
              <a:pPr algn="l">
                <a:buClrTx/>
                <a:buSzTx/>
                <a:buFontTx/>
                <a:buNone/>
              </a:pPr>
              <a:r>
                <a:rPr lang="en-US" altLang="zh-CN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-</a:t>
              </a:r>
              <a:r>
                <a:rPr lang="en-US" altLang="zh-CN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页表+Cache</a:t>
              </a:r>
              <a:endPara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endParaRPr>
            </a:p>
            <a:p>
              <a:pPr algn="l">
                <a:buClrTx/>
                <a:buSzTx/>
                <a:buFontTx/>
                <a:buNone/>
              </a:pPr>
              <a:r>
                <a:rPr lang="en-US" altLang="zh-CN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Wingdings" panose="05000000000000000000" pitchFamily="2" charset="2"/>
                </a:rPr>
                <a:t>-页表+TLB+Cache</a:t>
              </a:r>
              <a:endPara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Wingdings" panose="05000000000000000000" pitchFamily="2" charset="2"/>
              </a:endParaRPr>
            </a:p>
            <a:p>
              <a:pPr algn="l">
                <a:buClrTx/>
                <a:buSzTx/>
                <a:buFontTx/>
                <a:buNone/>
              </a:pPr>
              <a:r>
                <a:rPr lang="en-US" altLang="zh-CN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Wingdings" panose="05000000000000000000" pitchFamily="2" charset="2"/>
                </a:rPr>
                <a:t>-</a:t>
              </a:r>
              <a:r>
                <a:rPr lang="zh-CN" altLang="en-US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Wingdings" panose="05000000000000000000" pitchFamily="2" charset="2"/>
                </a:rPr>
                <a:t>一些</a:t>
              </a:r>
              <a:r>
                <a:rPr lang="en-US" altLang="zh-CN" sz="24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Wingdings" panose="05000000000000000000" pitchFamily="2" charset="2"/>
                </a:rPr>
                <a:t>翻译细节</a:t>
              </a:r>
              <a:endPara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Wingdings" panose="05000000000000000000" pitchFamily="2" charset="2"/>
              </a:endParaRPr>
            </a:p>
            <a:p>
              <a:endParaRPr lang="zh-CN" altLang="en-US" sz="3200" b="1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0579" y="368"/>
              <a:ext cx="620" cy="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 b="1">
                  <a:latin typeface="汉仪颜楷简" panose="00020600040101010101" charset="-122"/>
                  <a:ea typeface="汉仪颜楷简" panose="00020600040101010101" charset="-122"/>
                  <a:sym typeface="+mn-ea"/>
                </a:rPr>
                <a:t>1</a:t>
              </a:r>
              <a:endParaRPr lang="en-US" altLang="zh-CN" sz="2800" b="1">
                <a:latin typeface="汉仪颜楷简" panose="00020600040101010101" charset="-122"/>
                <a:ea typeface="汉仪颜楷简" panose="00020600040101010101" charset="-122"/>
                <a:sym typeface="+mn-ea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0579" y="1781"/>
              <a:ext cx="620" cy="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 b="1">
                  <a:latin typeface="汉仪颜楷简" panose="00020600040101010101" charset="-122"/>
                  <a:ea typeface="汉仪颜楷简" panose="00020600040101010101" charset="-122"/>
                  <a:sym typeface="+mn-ea"/>
                </a:rPr>
                <a:t>2</a:t>
              </a:r>
              <a:endParaRPr lang="en-US" altLang="zh-CN" sz="2800" b="1">
                <a:latin typeface="汉仪颜楷简" panose="00020600040101010101" charset="-122"/>
                <a:ea typeface="汉仪颜楷简" panose="00020600040101010101" charset="-122"/>
                <a:sym typeface="+mn-ea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0578" y="4663"/>
              <a:ext cx="620" cy="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800" b="1">
                  <a:latin typeface="汉仪颜楷简" panose="00020600040101010101" charset="-122"/>
                  <a:ea typeface="汉仪颜楷简" panose="00020600040101010101" charset="-122"/>
                  <a:sym typeface="+mn-ea"/>
                </a:rPr>
                <a:t>3</a:t>
              </a:r>
              <a:endParaRPr lang="en-US" altLang="zh-CN" sz="2800" b="1">
                <a:latin typeface="汉仪颜楷简" panose="00020600040101010101" charset="-122"/>
                <a:ea typeface="汉仪颜楷简" panose="00020600040101010101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5253007" y="608693"/>
            <a:ext cx="1686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地址翻译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163087" y="879844"/>
            <a:ext cx="62039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40880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327910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511300" y="1170940"/>
            <a:ext cx="20554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缓存：翻译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细节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7550" y="2454275"/>
            <a:ext cx="8520430" cy="2314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5253007" y="608693"/>
            <a:ext cx="1686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地址翻译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163087" y="879844"/>
            <a:ext cx="62039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40880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327910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511300" y="1170940"/>
            <a:ext cx="20554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缓存：翻译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细节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06825" y="1343660"/>
            <a:ext cx="6449695" cy="47409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5253007" y="608693"/>
            <a:ext cx="168656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地址翻译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163087" y="879844"/>
            <a:ext cx="62039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408803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327910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511300" y="1170940"/>
            <a:ext cx="20554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缓存：翻译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细节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19525" y="1151890"/>
            <a:ext cx="7306945" cy="50793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383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8000" y="620395"/>
            <a:ext cx="11178540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942590" y="2218055"/>
            <a:ext cx="73672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谢</a:t>
            </a:r>
            <a:r>
              <a:rPr lang="en-US" altLang="zh-CN" sz="60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 </a:t>
            </a:r>
            <a:r>
              <a:rPr lang="zh-CN" altLang="en-US" sz="60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谢</a:t>
            </a:r>
            <a:r>
              <a:rPr lang="en-US" altLang="zh-CN" sz="60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 </a:t>
            </a:r>
            <a:r>
              <a:rPr lang="zh-CN" altLang="en-US" sz="60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大</a:t>
            </a:r>
            <a:r>
              <a:rPr lang="en-US" altLang="zh-CN" sz="60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 </a:t>
            </a:r>
            <a:r>
              <a:rPr lang="zh-CN" altLang="en-US" sz="60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家！</a:t>
            </a:r>
            <a:endParaRPr lang="zh-CN" altLang="en-US" sz="6000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60905" y="3706495"/>
            <a:ext cx="78733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  </a:t>
            </a:r>
            <a:r>
              <a:rPr lang="zh-CN" altLang="en-US" sz="160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元培学院</a:t>
            </a:r>
            <a:r>
              <a:rPr lang="en-US" altLang="zh-CN" sz="160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</a:t>
            </a:r>
            <a:r>
              <a:rPr lang="zh-CN" altLang="en-US" sz="160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常欣海</a:t>
            </a:r>
            <a:r>
              <a:rPr lang="en-US" altLang="zh-CN" sz="160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                </a:t>
            </a:r>
            <a:endParaRPr lang="en-US" altLang="zh-CN" sz="160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</a:endParaRPr>
          </a:p>
          <a:p>
            <a:pPr algn="ctr">
              <a:lnSpc>
                <a:spcPct val="150000"/>
              </a:lnSpc>
            </a:pPr>
            <a:endParaRPr lang="zh-CN" sz="160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sz="160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汇</a:t>
            </a:r>
            <a:r>
              <a:rPr lang="en-US" altLang="zh-CN" sz="160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</a:t>
            </a:r>
            <a:r>
              <a:rPr lang="zh-CN" sz="160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报</a:t>
            </a:r>
            <a:r>
              <a:rPr lang="en-US" altLang="zh-CN" sz="160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</a:t>
            </a:r>
            <a:r>
              <a:rPr lang="zh-CN" sz="160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时</a:t>
            </a:r>
            <a:r>
              <a:rPr lang="en-US" altLang="zh-CN" sz="160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 </a:t>
            </a:r>
            <a:r>
              <a:rPr lang="zh-CN" sz="160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间：</a:t>
            </a:r>
            <a:r>
              <a:rPr lang="en-US" altLang="zh-CN" sz="1600">
                <a:solidFill>
                  <a:schemeClr val="bg1">
                    <a:lumMod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2023.12.5</a:t>
            </a:r>
            <a:endParaRPr lang="zh-CN" altLang="en-US" sz="1600">
              <a:solidFill>
                <a:schemeClr val="bg1">
                  <a:lumMod val="75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921885" y="3755390"/>
            <a:ext cx="2204085" cy="401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343435383232383b333633323435343bc8cb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67935" y="3836670"/>
            <a:ext cx="238760" cy="2387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1922780" y="2275205"/>
            <a:ext cx="619760" cy="229679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zh-CN" altLang="en-US" sz="36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基</a:t>
            </a:r>
            <a:endParaRPr lang="zh-CN" altLang="en-US" sz="36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  <a:p>
            <a:pPr algn="l"/>
            <a:r>
              <a:rPr lang="zh-CN" altLang="en-US" sz="36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本</a:t>
            </a:r>
            <a:endParaRPr lang="zh-CN" altLang="en-US" sz="36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  <a:p>
            <a:pPr algn="l"/>
            <a:r>
              <a:rPr lang="zh-CN" altLang="en-US" sz="36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概</a:t>
            </a:r>
            <a:endParaRPr lang="zh-CN" altLang="en-US" sz="36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  <a:p>
            <a:pPr algn="l"/>
            <a:r>
              <a:rPr lang="zh-CN" altLang="en-US" sz="36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念</a:t>
            </a:r>
            <a:endParaRPr lang="zh-CN" altLang="en-US" sz="3600" dirty="0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33115" y="609600"/>
            <a:ext cx="6870065" cy="57207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4883304" y="608693"/>
            <a:ext cx="222631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VM基本思想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6124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00684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00605" y="956945"/>
            <a:ext cx="1402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物理寻址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8509000" y="1296035"/>
            <a:ext cx="13639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虚拟寻址</a:t>
            </a:r>
            <a:endParaRPr lang="zh-CN" altLang="en-US" sz="2000" b="1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8615" y="1480185"/>
            <a:ext cx="2789555" cy="16681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34835" y="3326130"/>
            <a:ext cx="4498975" cy="21799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615565" y="3298190"/>
            <a:ext cx="13912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VM意义</a:t>
            </a:r>
            <a:endParaRPr lang="zh-CN" altLang="en-US" sz="2000" b="1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11300" y="3748405"/>
            <a:ext cx="5178425" cy="21558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99330" y="1926590"/>
            <a:ext cx="6543675" cy="10147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4864254" y="608693"/>
            <a:ext cx="222631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VM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作为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工具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6124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00684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492500" y="149987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期望：足够快的，足够大的，私有的</a:t>
            </a:r>
            <a:endParaRPr lang="zh-CN" altLang="en-US" sz="2400" b="1"/>
          </a:p>
        </p:txBody>
      </p:sp>
      <p:sp>
        <p:nvSpPr>
          <p:cNvPr id="15" name="文本框 14"/>
          <p:cNvSpPr txBox="1"/>
          <p:nvPr/>
        </p:nvSpPr>
        <p:spPr>
          <a:xfrm>
            <a:off x="2936240" y="2355850"/>
            <a:ext cx="6779895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-VM作为缓存的工具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457200" algn="l"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它将主存看成是一个存储在磁盘上的地址空间的高速缓存，在主存中只保存活动区域，并根据需要在磁盘和主存之间来回传送数据，通过这种方式，它高效地使用了主存。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91790" y="3963670"/>
            <a:ext cx="65874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-VM作为内存管理的工具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457200" algn="l"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它为每个进程提供了一致的地址空间，从而简化了内存管理。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91790" y="4883785"/>
            <a:ext cx="6096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-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VM作为内存保护的工具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457200" algn="l">
              <a:buClrTx/>
              <a:buSzTx/>
              <a:buFontTx/>
              <a:buNone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它保护了每个进程的地址空间不被其他进程破坏。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4519449" y="608693"/>
            <a:ext cx="336931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VM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作为缓存的工具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03655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61822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560955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250950" y="1170940"/>
            <a:ext cx="263207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回顾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63470" y="1933575"/>
            <a:ext cx="2404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Memory hierarchy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2950" y="2590165"/>
            <a:ext cx="5447030" cy="31489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800340" y="1882140"/>
            <a:ext cx="23736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DRAM硬件组织结构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39840" y="2477770"/>
            <a:ext cx="5316220" cy="36169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4519449" y="608693"/>
            <a:ext cx="336931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VM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作为缓存的工具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03655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61822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560955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250950" y="1170940"/>
            <a:ext cx="263207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缓存：基本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原理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9055" y="2083435"/>
            <a:ext cx="4705350" cy="12242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9055" y="3667125"/>
            <a:ext cx="5562600" cy="16624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18300" y="2446655"/>
            <a:ext cx="4667885" cy="21361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4519449" y="608693"/>
            <a:ext cx="336931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VM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作为缓存的工具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03655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61822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560955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250950" y="1170940"/>
            <a:ext cx="263207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缓存：页表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结构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7170" y="2014855"/>
            <a:ext cx="32829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抽象地，假定PTE由一个有效位和一个n位地址字段组成的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647" r="16748"/>
          <a:stretch>
            <a:fillRect/>
          </a:stretch>
        </p:blipFill>
        <p:spPr>
          <a:xfrm>
            <a:off x="1104265" y="2779395"/>
            <a:ext cx="4376420" cy="30327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001510" y="1558290"/>
            <a:ext cx="32245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具体地，x86</a:t>
            </a:r>
            <a:r>
              <a:rPr lang="en-US" altLang="zh-CN"/>
              <a:t>-64</a:t>
            </a:r>
            <a:r>
              <a:rPr lang="zh-CN" altLang="en-US"/>
              <a:t>的页表项组成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12460" y="2014855"/>
            <a:ext cx="5801995" cy="40887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635"/>
            <a:ext cx="1219136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" y="517525"/>
            <a:ext cx="11063605" cy="581279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858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4519449" y="608693"/>
            <a:ext cx="3369310" cy="54292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p>
            <a:pPr algn="l"/>
            <a:r>
              <a:rPr lang="en-US" altLang="zh-CN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VM</a:t>
            </a:r>
            <a:r>
              <a:rPr lang="zh-CN" altLang="en-US" sz="3000" dirty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作为缓存的工具</a:t>
            </a:r>
            <a:endParaRPr lang="zh-CN" altLang="en-US" sz="3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03655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3618228" y="879844"/>
            <a:ext cx="620684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7745" y="1238250"/>
            <a:ext cx="0" cy="4502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29055" y="1170940"/>
            <a:ext cx="2560955" cy="55753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 descr="7b0a20202020227461726765744d6f64756c65223a202270726f636573734f6e6c696e65466f6e7473220a7d0a"/>
          <p:cNvSpPr txBox="1"/>
          <p:nvPr/>
        </p:nvSpPr>
        <p:spPr>
          <a:xfrm>
            <a:off x="1250950" y="1170940"/>
            <a:ext cx="263207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缓存：页命中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中黑简" panose="02010600000101010101" charset="-122"/>
              </a:rPr>
              <a:t>缺页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汉仪中黑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9055" y="2532380"/>
            <a:ext cx="4568825" cy="20516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0" y="2014855"/>
            <a:ext cx="928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页命中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07095" y="1151890"/>
            <a:ext cx="834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缺页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31585" y="1598295"/>
            <a:ext cx="5184775" cy="45688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51840" y="5024755"/>
            <a:ext cx="57232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Waiting until the miss to copy the page to  DRAM is known as </a:t>
            </a:r>
            <a:r>
              <a:rPr lang="zh-CN" altLang="en-US" sz="2000" b="1">
                <a:solidFill>
                  <a:srgbClr val="FF0000"/>
                </a:solidFill>
              </a:rPr>
              <a:t>demand paging</a:t>
            </a:r>
            <a:r>
              <a:rPr lang="zh-CN" altLang="en-US" sz="2000"/>
              <a:t>.</a:t>
            </a:r>
            <a:r>
              <a:rPr lang="en-US" altLang="zh-CN" sz="2000"/>
              <a:t> </a:t>
            </a:r>
            <a:r>
              <a:rPr lang="zh-CN" altLang="en-US" sz="2000"/>
              <a:t>(按需页面调度)</a:t>
            </a:r>
            <a:endParaRPr lang="zh-CN" altLang="en-US" sz="200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  <p:bldLst>
      <p:bldP spid="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p="http://schemas.openxmlformats.org/presentationml/2006/main">
  <p:tag name="commondata" val="eyJoZGlkIjoiYTJmMWJmNGI0MjFkYmI5Yjc0YTA5ZjNiYzQ4Nzg1ZjgifQ==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1081</Words>
  <Application>WPS 演示</Application>
  <PresentationFormat>宽屏</PresentationFormat>
  <Paragraphs>171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Wingdings</vt:lpstr>
      <vt:lpstr>汉仪文黑-55简</vt:lpstr>
      <vt:lpstr>汉仪颜楷简</vt:lpstr>
      <vt:lpstr>华文中宋</vt:lpstr>
      <vt:lpstr>Cambria</vt:lpstr>
      <vt:lpstr>汉仪中黑简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翘楚之才</cp:lastModifiedBy>
  <cp:revision>189</cp:revision>
  <dcterms:created xsi:type="dcterms:W3CDTF">2019-06-19T02:08:00Z</dcterms:created>
  <dcterms:modified xsi:type="dcterms:W3CDTF">2023-12-05T13:17:53Z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5B1B4A0173D84213A8496A38AF6B7CB7_11</vt:lpwstr>
  </property>
</Properties>
</file>